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1969"/>
    <a:srgbClr val="96B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CF3CA-8E87-0E4E-9492-175CA1DB6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734403-E1BE-38D1-C9D3-76E632640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93C55-1522-BCD8-A5F4-61984336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97732A-C5FE-2C6B-141E-FE6BAC15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9FE1FF-4688-26E4-6AC9-850CE088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67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11E32-6E5A-47B5-E9C3-F0796EF4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2AD0AB-8EDD-55EB-41C5-3E3B62718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A3FD4C-73E2-44C0-057D-4809AD6E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EE5A1E-4FAD-E6DB-44BC-986BBE31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719271-E24D-38FD-7EEF-66821176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3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E6650D-6F63-15D5-DD38-EBB490604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7400721-E87D-610C-E8ED-58E525F66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2385ED-8740-4FB6-2AF0-CF35C672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773EFA-6DF1-B458-3221-BDBCECF4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05F251-6327-3DC2-035C-2BE3FB74A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68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C9E5C-CE19-1F2D-D9FC-A75F4925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E28ACD-A898-3004-7238-6DB7EBB90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988393-81F5-9B4E-805F-5621B136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DBD1A-B7C6-BB11-E2BD-F1D21D65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66931C-80E2-7C88-4913-B8FF4A9B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40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5C93E-4AFB-58EC-687F-10C4F06D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6C081F-99B7-B1F1-0057-66C944296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01E8D3-C6CA-FCA6-CCC0-B6829556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53E502-59BF-CEC2-BC67-0530A757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E7FBB-D643-5414-199E-2DAB9577D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81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28156-DBC8-B8B2-FE02-DF4391CFA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71972-0B3E-C84D-CCF2-B322F97F3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D06E57-9943-7689-7B31-1A2CFC6EB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50E614-6D5B-D34B-631F-5D96245E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14FADC-EFDB-E188-2E3C-F1270B23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72B4B4-922B-CB6A-012C-B7499B8F5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11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FE75F-AA61-2D83-8EB7-61D1159D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D0A3C1-2899-668E-3B66-DFF2F7A2F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D059DE-452A-7698-5795-9E776DEC5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B684FB-82FA-749F-84F1-B7518908D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AA6654-E080-AA16-6EAF-5872CA884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F42EFBE-CBC0-B6D0-099E-C81CEC4D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37854A9-AD55-8AF2-912A-8C126855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8D2A75-4C08-B919-8461-D00AA648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58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8CF62-FD2D-3673-9996-82EF5C1A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5196AB-0843-0033-9D92-04DA600C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D09ED7-13D6-4A01-6ED9-AC8C612E9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B0F90D-5EBA-542D-C13A-D3C8FA9E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53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1DDF5A-AB72-3411-32F8-C1249DF7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E7E887-087B-EA70-9880-3B65EBA69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164BAD-D214-9AB4-F091-E2DFD24A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7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879F7-9C1E-00FD-58F3-A40B4ED4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E253DA-55BF-1CCD-00C4-E526535A7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D117C6-48D1-1D07-609F-02FD008EB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3B05B0-BDF3-9F9B-EA5F-70A37E4F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678EC8-6329-933A-7368-D41946F5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2C6FCD-FD57-7CB2-525C-35B217CC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77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938E66-0D31-B7E2-4D17-60E39F4A9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A4F4207-FC4C-D11D-BBD3-8EE01C753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94906C-23F6-BE28-A2F1-5B9939F62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2682EB-043A-2C01-FBBD-FE451C3B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40F3F6-888F-E35A-9FFA-E7DEB3BE0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617301-FEF7-3F09-FDBD-2537EF51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02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373D2C8-DB0A-823E-3B2F-3A9E6F37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3EC7B0-C25F-9E3A-B57B-EC4AA39C9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6B122B-084A-1C69-F185-735895A1E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30CA-0F18-4280-8D73-D4FEA83405DA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493754-31CC-11C7-E671-E844AC881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A580C7-57BF-DFC5-D52A-D59026D16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A87D-427D-4CDD-BF10-2A63E75FD9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2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B83EF180-AA4B-9165-FF2C-BEB6252ED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434125"/>
              </p:ext>
            </p:extLst>
          </p:nvPr>
        </p:nvGraphicFramePr>
        <p:xfrm>
          <a:off x="189779" y="1071366"/>
          <a:ext cx="11205715" cy="550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170">
                  <a:extLst>
                    <a:ext uri="{9D8B030D-6E8A-4147-A177-3AD203B41FA5}">
                      <a16:colId xmlns:a16="http://schemas.microsoft.com/office/drawing/2014/main" val="2673139546"/>
                    </a:ext>
                  </a:extLst>
                </a:gridCol>
                <a:gridCol w="2499968">
                  <a:extLst>
                    <a:ext uri="{9D8B030D-6E8A-4147-A177-3AD203B41FA5}">
                      <a16:colId xmlns:a16="http://schemas.microsoft.com/office/drawing/2014/main" val="2717177945"/>
                    </a:ext>
                  </a:extLst>
                </a:gridCol>
                <a:gridCol w="1388853">
                  <a:extLst>
                    <a:ext uri="{9D8B030D-6E8A-4147-A177-3AD203B41FA5}">
                      <a16:colId xmlns:a16="http://schemas.microsoft.com/office/drawing/2014/main" val="1598999543"/>
                    </a:ext>
                  </a:extLst>
                </a:gridCol>
                <a:gridCol w="1414732">
                  <a:extLst>
                    <a:ext uri="{9D8B030D-6E8A-4147-A177-3AD203B41FA5}">
                      <a16:colId xmlns:a16="http://schemas.microsoft.com/office/drawing/2014/main" val="2188222540"/>
                    </a:ext>
                  </a:extLst>
                </a:gridCol>
                <a:gridCol w="2925126">
                  <a:extLst>
                    <a:ext uri="{9D8B030D-6E8A-4147-A177-3AD203B41FA5}">
                      <a16:colId xmlns:a16="http://schemas.microsoft.com/office/drawing/2014/main" val="3036775261"/>
                    </a:ext>
                  </a:extLst>
                </a:gridCol>
                <a:gridCol w="2362866">
                  <a:extLst>
                    <a:ext uri="{9D8B030D-6E8A-4147-A177-3AD203B41FA5}">
                      <a16:colId xmlns:a16="http://schemas.microsoft.com/office/drawing/2014/main" val="3715085778"/>
                    </a:ext>
                  </a:extLst>
                </a:gridCol>
              </a:tblGrid>
              <a:tr h="522394"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b="1"/>
                        <a:t>Fördermodule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/>
                        <a:t>Förderquote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/>
                        <a:t>max. Zuschuss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600" b="1"/>
                        <a:t>Fördergegenstand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533767"/>
                  </a:ext>
                </a:extLst>
              </a:tr>
              <a:tr h="890648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Querschnittstechnologien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bis zu 30 %</a:t>
                      </a:r>
                    </a:p>
                    <a:p>
                      <a:pPr algn="ctr"/>
                      <a:r>
                        <a:rPr lang="de-DE" sz="1200"/>
                        <a:t>KMU + 10 %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200.000 €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Pumpen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Ventilatoren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Druckluftanlagen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Dämmung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Frequenzumrichter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WRG aus Abwasser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53018"/>
                  </a:ext>
                </a:extLst>
              </a:tr>
              <a:tr h="576382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Prozesswärmebereitstellung aus erneuerbaren Energien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bis zu 45 %</a:t>
                      </a:r>
                    </a:p>
                    <a:p>
                      <a:pPr algn="ctr"/>
                      <a:r>
                        <a:rPr lang="de-DE" sz="1200"/>
                        <a:t>KMU + 10 %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15.000.000 €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Solarkollektoranlagen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Biomasseanlagen (Holz o.ä.)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Wärmepumpen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985314"/>
                  </a:ext>
                </a:extLst>
              </a:tr>
              <a:tr h="741062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Mess-, Steuer und Regelungstechnik, Sensorik und Energiemanagement-Software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bis zu 30 %</a:t>
                      </a:r>
                    </a:p>
                    <a:p>
                      <a:pPr algn="ctr"/>
                      <a:r>
                        <a:rPr lang="de-DE" sz="1200"/>
                        <a:t>KMU + 10 %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/>
                        <a:t>15.000.000 €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Mess-, Steuer- und Regelungstechnik (MSR)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Sensorik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Erwerb und Installation von Software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Schulung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625927"/>
                  </a:ext>
                </a:extLst>
              </a:tr>
              <a:tr h="1471209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Energie- und ressourcenbezogene Optimierung von Anlagen und Prozessen</a:t>
                      </a:r>
                    </a:p>
                    <a:p>
                      <a:pPr algn="ctr"/>
                      <a:endParaRPr lang="de-DE" sz="1200" b="1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de-DE" sz="1100" b="0">
                          <a:solidFill>
                            <a:schemeClr val="bg1"/>
                          </a:solidFill>
                        </a:rPr>
                        <a:t>Bedingungen:</a:t>
                      </a:r>
                    </a:p>
                    <a:p>
                      <a:pPr algn="ctr"/>
                      <a:r>
                        <a:rPr lang="de-DE" sz="1100" b="0">
                          <a:solidFill>
                            <a:schemeClr val="bg1"/>
                          </a:solidFill>
                        </a:rPr>
                        <a:t>Amortisationszeit ohne Förderung: &gt;3a max. 500 €/t CO₂ (KMU: 900 €/t CO₂)</a:t>
                      </a:r>
                    </a:p>
                    <a:p>
                      <a:pPr algn="ctr"/>
                      <a:endParaRPr lang="de-DE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bis zu 30 %</a:t>
                      </a:r>
                    </a:p>
                    <a:p>
                      <a:pPr algn="ctr"/>
                      <a:r>
                        <a:rPr lang="de-DE" sz="1200"/>
                        <a:t>KMU + 10 %</a:t>
                      </a:r>
                    </a:p>
                    <a:p>
                      <a:pPr algn="ctr"/>
                      <a:endParaRPr lang="de-DE" sz="1200"/>
                    </a:p>
                    <a:p>
                      <a:pPr algn="ctr"/>
                      <a:r>
                        <a:rPr lang="de-DE" sz="1200"/>
                        <a:t>außerbetriebliche Abwärme + 10 %</a:t>
                      </a:r>
                    </a:p>
                    <a:p>
                      <a:pPr algn="ctr"/>
                      <a:endParaRPr lang="de-DE" sz="1200"/>
                    </a:p>
                    <a:p>
                      <a:pPr algn="ctr"/>
                      <a:r>
                        <a:rPr lang="de-DE" sz="1200"/>
                        <a:t>Förderwettbewerb:</a:t>
                      </a:r>
                    </a:p>
                    <a:p>
                      <a:pPr algn="ctr"/>
                      <a:r>
                        <a:rPr lang="de-DE" sz="1200"/>
                        <a:t>bis zu 60 %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/>
                        <a:t>15.000.000 €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de-DE" sz="1200"/>
                        <a:t>Technologieoffene Förderung, z.B.: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Prozess- und Verfahrensumstellung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Abwärmenutzung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TGA, sofern sie primär auf Prozesse wirkt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Energieeffiziente Bereitstellung von Prozesswärme /-kälte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Vermeidung von Energie- &amp; Ressourcenverlusten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Außerbetriebliche Abwärmenutzung (+10 Prozentpunkte)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314475"/>
                  </a:ext>
                </a:extLst>
              </a:tr>
              <a:tr h="1070424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bg1"/>
                          </a:solidFill>
                        </a:rPr>
                        <a:t>Transformationskonzepte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50 %</a:t>
                      </a:r>
                    </a:p>
                    <a:p>
                      <a:pPr algn="ctr"/>
                      <a:r>
                        <a:rPr lang="de-DE" sz="1200"/>
                        <a:t>KMU + 10 %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/>
                        <a:t>80.000 €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sz="1200"/>
                        <a:t>Erstellung eines Transformationskonzeptes: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Ist-Analyse: CO₂-Emission </a:t>
                      </a:r>
                      <a:r>
                        <a:rPr lang="de-DE" sz="1200" err="1"/>
                        <a:t>Scope</a:t>
                      </a:r>
                      <a:r>
                        <a:rPr lang="de-DE" sz="1200"/>
                        <a:t> 1 &amp; 2 nach GHG Protocol oder ISO 14064-1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Soll-Ziel mind. 40% weniger THG-Emissionen in den nächsten 10 Jahren, inkl. Maßnahmenplan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200"/>
                        <a:t>Optional: Bilanz </a:t>
                      </a:r>
                      <a:r>
                        <a:rPr lang="de-DE" sz="1200" err="1"/>
                        <a:t>Scope</a:t>
                      </a:r>
                      <a:r>
                        <a:rPr lang="de-DE" sz="1200"/>
                        <a:t> 3, Zertifizierung, Messung, </a:t>
                      </a:r>
                      <a:r>
                        <a:rPr lang="de-DE" sz="1200" err="1"/>
                        <a:t>uvm</a:t>
                      </a:r>
                      <a:r>
                        <a:rPr lang="de-DE" sz="1200"/>
                        <a:t>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83049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309901FF-5AAC-B2B7-3799-6627A0239141}"/>
              </a:ext>
            </a:extLst>
          </p:cNvPr>
          <p:cNvSpPr txBox="1"/>
          <p:nvPr/>
        </p:nvSpPr>
        <p:spPr>
          <a:xfrm>
            <a:off x="189779" y="232914"/>
            <a:ext cx="9644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>
                <a:solidFill>
                  <a:srgbClr val="4B1969"/>
                </a:solidFill>
              </a:rPr>
              <a:t>Bundesförderung</a:t>
            </a:r>
          </a:p>
          <a:p>
            <a:r>
              <a:rPr lang="de-DE" sz="2000"/>
              <a:t>Energie- und Ressourceneffizienz in der Wirtschaft (EEW)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2AA15CBE-8468-5E96-6FED-8DB576A9E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54020"/>
              </p:ext>
            </p:extLst>
          </p:nvPr>
        </p:nvGraphicFramePr>
        <p:xfrm>
          <a:off x="11455880" y="1604513"/>
          <a:ext cx="405441" cy="49503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5441">
                  <a:extLst>
                    <a:ext uri="{9D8B030D-6E8A-4147-A177-3AD203B41FA5}">
                      <a16:colId xmlns:a16="http://schemas.microsoft.com/office/drawing/2014/main" val="3373235323"/>
                    </a:ext>
                  </a:extLst>
                </a:gridCol>
              </a:tblGrid>
              <a:tr h="2346385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tx1"/>
                          </a:solidFill>
                          <a:latin typeface="+mn-lt"/>
                        </a:rPr>
                        <a:t>Positivliste</a:t>
                      </a:r>
                    </a:p>
                  </a:txBody>
                  <a:tcPr vert="vert" anchor="ctr">
                    <a:solidFill>
                      <a:srgbClr val="96BE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05718"/>
                  </a:ext>
                </a:extLst>
              </a:tr>
              <a:tr h="1546728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tx1"/>
                          </a:solidFill>
                          <a:latin typeface="+mn-lt"/>
                        </a:rPr>
                        <a:t>Technologieoffen</a:t>
                      </a:r>
                    </a:p>
                  </a:txBody>
                  <a:tcPr vert="vert" anchor="ctr">
                    <a:solidFill>
                      <a:srgbClr val="96BE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59709"/>
                  </a:ext>
                </a:extLst>
              </a:tr>
              <a:tr h="1057199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solidFill>
                            <a:schemeClr val="tx1"/>
                          </a:solidFill>
                          <a:latin typeface="+mn-lt"/>
                        </a:rPr>
                        <a:t>Beratung</a:t>
                      </a:r>
                    </a:p>
                  </a:txBody>
                  <a:tcPr vert="vert" anchor="ctr">
                    <a:solidFill>
                      <a:srgbClr val="96BE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05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3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45F24EA608134396BE681E245CFEBA" ma:contentTypeVersion="16" ma:contentTypeDescription="Ein neues Dokument erstellen." ma:contentTypeScope="" ma:versionID="808f41b2433f093b69bcc8304a5a1378">
  <xsd:schema xmlns:xsd="http://www.w3.org/2001/XMLSchema" xmlns:xs="http://www.w3.org/2001/XMLSchema" xmlns:p="http://schemas.microsoft.com/office/2006/metadata/properties" xmlns:ns2="727f1b31-6852-434c-a998-e33518baacab" xmlns:ns3="5092d0df-877d-466f-9776-cb96c908870c" xmlns:ns4="c48500c4-6768-495d-aae9-09122292d061" targetNamespace="http://schemas.microsoft.com/office/2006/metadata/properties" ma:root="true" ma:fieldsID="6af592043eda9ee4c2dbe274f6f6be0a" ns2:_="" ns3:_="" ns4:_="">
    <xsd:import namespace="727f1b31-6852-434c-a998-e33518baacab"/>
    <xsd:import namespace="5092d0df-877d-466f-9776-cb96c908870c"/>
    <xsd:import namespace="c48500c4-6768-495d-aae9-09122292d0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f1b31-6852-434c-a998-e33518baa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1f9fd58b-ad26-4852-bc41-3a85d8953a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92d0df-877d-466f-9776-cb96c90887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500c4-6768-495d-aae9-09122292d06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9282e7e-a4d3-4cfd-833a-ff2edd173cef}" ma:internalName="TaxCatchAll" ma:showField="CatchAllData" ma:web="c48500c4-6768-495d-aae9-09122292d0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8500c4-6768-495d-aae9-09122292d061" xsi:nil="true"/>
    <lcf76f155ced4ddcb4097134ff3c332f xmlns="727f1b31-6852-434c-a998-e33518baaca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DA2CBA-2FCD-4E58-AA0E-DCDEF8664F1B}">
  <ds:schemaRefs>
    <ds:schemaRef ds:uri="5092d0df-877d-466f-9776-cb96c908870c"/>
    <ds:schemaRef ds:uri="727f1b31-6852-434c-a998-e33518baacab"/>
    <ds:schemaRef ds:uri="c48500c4-6768-495d-aae9-09122292d06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70E9FD1-E1F1-4D2C-921C-1548963A54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826CF-B4A1-4FF6-914C-1BE9B42225FC}">
  <ds:schemaRefs>
    <ds:schemaRef ds:uri="727f1b31-6852-434c-a998-e33518baacab"/>
    <ds:schemaRef ds:uri="c48500c4-6768-495d-aae9-09122292d06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Breitbild</PresentationFormat>
  <Paragraphs>66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Marius Kraft</dc:creator>
  <cp:lastModifiedBy>Joachim Kraft</cp:lastModifiedBy>
  <cp:revision>2</cp:revision>
  <dcterms:created xsi:type="dcterms:W3CDTF">2022-10-11T09:40:26Z</dcterms:created>
  <dcterms:modified xsi:type="dcterms:W3CDTF">2022-10-24T12:19:04Z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0x0101004B45F24EA608134396BE681E245CFEBA</vt:lpwstr>
  </property>
  <property fmtid="{D5CDD505-2E9C-101B-9397-08002B2CF9AE}" pid="3" name="MediaServiceImageTags">
    <vt:lpwstr/>
  </property>
</Properties>
</file>